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Inter"/>
      <p:regular r:id="rId13"/>
      <p:bold r:id="rId14"/>
      <p:italic r:id="rId15"/>
      <p:boldItalic r:id="rId16"/>
    </p:embeddedFont>
    <p:embeddedFont>
      <p:font typeface="Bricolage Grotesque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Inter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italic.fntdata"/><Relationship Id="rId14" Type="http://schemas.openxmlformats.org/officeDocument/2006/relationships/font" Target="fonts/Inter-bold.fntdata"/><Relationship Id="rId17" Type="http://schemas.openxmlformats.org/officeDocument/2006/relationships/font" Target="fonts/BricolageGrotesque-regular.fntdata"/><Relationship Id="rId16" Type="http://schemas.openxmlformats.org/officeDocument/2006/relationships/font" Target="fonts/Int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BricolageGrotesque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8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2901434"/>
            <a:ext cx="651629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FRE 7251 Course Project</a:t>
            </a:r>
            <a:endParaRPr b="0" i="0" sz="44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395037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This report details a technical trading strategy for TQQQ, a leveraged NASDAQ-100 ETF, using historical data and bootstrap simulations.</a:t>
            </a:r>
            <a:endParaRPr b="0" i="0" sz="175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793790" y="4948238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2" name="Google Shape;5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1410" y="4955858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/>
          <p:nvPr/>
        </p:nvSpPr>
        <p:spPr>
          <a:xfrm>
            <a:off x="1270040" y="4931331"/>
            <a:ext cx="1749266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by Charlie Yi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Project Overview</a:t>
            </a:r>
            <a:endParaRPr b="0" i="0" sz="44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2"/>
          <p:cNvSpPr/>
          <p:nvPr/>
        </p:nvSpPr>
        <p:spPr>
          <a:xfrm>
            <a:off x="6365260" y="2138958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650"/>
              <a:buFont typeface="Bricolage Grotesque"/>
              <a:buNone/>
            </a:pPr>
            <a:r>
              <a:rPr b="0" i="0" lang="en-US" sz="26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1</a:t>
            </a:r>
            <a:endParaRPr b="0" i="0" sz="2650" u="none" cap="none" strike="noStrike"/>
          </a:p>
        </p:txBody>
      </p:sp>
      <p:sp>
        <p:nvSpPr>
          <p:cNvPr id="63" name="Google Shape;63;p12"/>
          <p:cNvSpPr/>
          <p:nvPr/>
        </p:nvSpPr>
        <p:spPr>
          <a:xfrm>
            <a:off x="7017306" y="2174319"/>
            <a:ext cx="312646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Strategy &amp; Parameters</a:t>
            </a:r>
            <a:endParaRPr b="0" i="0" sz="2200" u="none" cap="none" strike="noStrike"/>
          </a:p>
        </p:txBody>
      </p:sp>
      <p:sp>
        <p:nvSpPr>
          <p:cNvPr id="64" name="Google Shape;64;p12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Design and rationale for moving average parameters.</a:t>
            </a:r>
            <a:endParaRPr b="0" i="0" sz="17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/>
          <p:nvPr/>
        </p:nvSpPr>
        <p:spPr>
          <a:xfrm>
            <a:off x="6365260" y="3523774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650"/>
              <a:buFont typeface="Bricolage Grotesque"/>
              <a:buNone/>
            </a:pPr>
            <a:r>
              <a:rPr b="0" i="0" lang="en-US" sz="26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2</a:t>
            </a:r>
            <a:endParaRPr b="0" i="0" sz="2650" u="none" cap="none" strike="noStrike"/>
          </a:p>
        </p:txBody>
      </p:sp>
      <p:sp>
        <p:nvSpPr>
          <p:cNvPr id="67" name="Google Shape;67;p12"/>
          <p:cNvSpPr/>
          <p:nvPr/>
        </p:nvSpPr>
        <p:spPr>
          <a:xfrm>
            <a:off x="7017306" y="3559135"/>
            <a:ext cx="316670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Historical Performance</a:t>
            </a:r>
            <a:endParaRPr b="0" i="0" sz="2200" u="none" cap="none" strike="noStrike"/>
          </a:p>
        </p:txBody>
      </p:sp>
      <p:sp>
        <p:nvSpPr>
          <p:cNvPr id="68" name="Google Shape;68;p12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Evaluation of strategy on past TQQQ data.</a:t>
            </a:r>
            <a:endParaRPr b="0" i="0" sz="1750" u="none" cap="none" strike="noStrike"/>
          </a:p>
        </p:txBody>
      </p:sp>
      <p:sp>
        <p:nvSpPr>
          <p:cNvPr id="69" name="Google Shape;69;p12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6365260" y="4908590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650"/>
              <a:buFont typeface="Bricolage Grotesque"/>
              <a:buNone/>
            </a:pPr>
            <a:r>
              <a:rPr b="0" i="0" lang="en-US" sz="26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3</a:t>
            </a:r>
            <a:endParaRPr b="0" i="0" sz="2650" u="none" cap="none" strike="noStrike"/>
          </a:p>
        </p:txBody>
      </p:sp>
      <p:sp>
        <p:nvSpPr>
          <p:cNvPr id="71" name="Google Shape;71;p12"/>
          <p:cNvSpPr/>
          <p:nvPr/>
        </p:nvSpPr>
        <p:spPr>
          <a:xfrm>
            <a:off x="7017306" y="4943951"/>
            <a:ext cx="360306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Bootstrap Implementation</a:t>
            </a:r>
            <a:endParaRPr b="0" i="0" sz="2200" u="none" cap="none" strike="noStrike"/>
          </a:p>
        </p:txBody>
      </p:sp>
      <p:sp>
        <p:nvSpPr>
          <p:cNvPr id="72" name="Google Shape;72;p12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AR(1) model for simulating price paths.</a:t>
            </a:r>
            <a:endParaRPr b="0" i="0" sz="175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2"/>
          <p:cNvSpPr/>
          <p:nvPr/>
        </p:nvSpPr>
        <p:spPr>
          <a:xfrm>
            <a:off x="6365260" y="6293406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650"/>
              <a:buFont typeface="Bricolage Grotesque"/>
              <a:buNone/>
            </a:pPr>
            <a:r>
              <a:rPr b="0" i="0" lang="en-US" sz="26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4</a:t>
            </a:r>
            <a:endParaRPr b="0" i="0" sz="2650" u="none" cap="none" strike="noStrike"/>
          </a:p>
        </p:txBody>
      </p:sp>
      <p:sp>
        <p:nvSpPr>
          <p:cNvPr id="75" name="Google Shape;75;p12"/>
          <p:cNvSpPr/>
          <p:nvPr/>
        </p:nvSpPr>
        <p:spPr>
          <a:xfrm>
            <a:off x="7017306" y="6328767"/>
            <a:ext cx="30165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Performance Analysis</a:t>
            </a:r>
            <a:endParaRPr b="0" i="0" sz="2200" u="none" cap="none" strike="noStrike"/>
          </a:p>
        </p:txBody>
      </p:sp>
      <p:sp>
        <p:nvSpPr>
          <p:cNvPr id="76" name="Google Shape;76;p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Profit/loss distribution and statistical testing.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758666" y="596146"/>
            <a:ext cx="11597878" cy="6774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05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250"/>
              <a:buFont typeface="Bricolage Grotesque"/>
              <a:buNone/>
            </a:pPr>
            <a:r>
              <a:rPr b="0" i="0" lang="en-US" sz="42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Trading Strategy: Moving Average Crossover</a:t>
            </a:r>
            <a:endParaRPr b="0" i="0" sz="425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758666" y="1815465"/>
            <a:ext cx="2709863" cy="338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100"/>
              <a:buFont typeface="Bricolage Grotesque"/>
              <a:buNone/>
            </a:pPr>
            <a:r>
              <a:rPr b="0" i="0" lang="en-US" sz="21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Entry Signal</a:t>
            </a:r>
            <a:endParaRPr b="0" i="0" sz="2100" u="none" cap="none" strike="noStrike"/>
          </a:p>
        </p:txBody>
      </p:sp>
      <p:sp>
        <p:nvSpPr>
          <p:cNvPr id="84" name="Google Shape;84;p13"/>
          <p:cNvSpPr/>
          <p:nvPr/>
        </p:nvSpPr>
        <p:spPr>
          <a:xfrm>
            <a:off x="758666" y="2370892"/>
            <a:ext cx="6292096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Buy when 20-day MA crosses above 50-day MA.</a:t>
            </a:r>
            <a:endParaRPr b="0" i="0" sz="170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758666" y="2934414"/>
            <a:ext cx="2709863" cy="338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100"/>
              <a:buFont typeface="Bricolage Grotesque"/>
              <a:buNone/>
            </a:pPr>
            <a:r>
              <a:rPr b="0" i="0" lang="en-US" sz="21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Exit Signal</a:t>
            </a:r>
            <a:endParaRPr b="0" i="0" sz="210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58666" y="3489841"/>
            <a:ext cx="6292096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Sell when 20-day MA crosses below 50-day MA.</a:t>
            </a:r>
            <a:endParaRPr b="0" i="0" sz="1700" u="none" cap="none" strike="noStrike"/>
          </a:p>
        </p:txBody>
      </p:sp>
      <p:sp>
        <p:nvSpPr>
          <p:cNvPr id="87" name="Google Shape;87;p13"/>
          <p:cNvSpPr/>
          <p:nvPr/>
        </p:nvSpPr>
        <p:spPr>
          <a:xfrm>
            <a:off x="7587258" y="1815465"/>
            <a:ext cx="2709863" cy="3387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100"/>
              <a:buFont typeface="Bricolage Grotesque"/>
              <a:buNone/>
            </a:pPr>
            <a:r>
              <a:rPr b="0" i="0" lang="en-US" sz="21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Rationale</a:t>
            </a:r>
            <a:endParaRPr b="0" i="0" sz="2100" u="none" cap="none" strike="noStrike"/>
          </a:p>
        </p:txBody>
      </p:sp>
      <p:sp>
        <p:nvSpPr>
          <p:cNvPr id="88" name="Google Shape;88;p13"/>
          <p:cNvSpPr/>
          <p:nvPr/>
        </p:nvSpPr>
        <p:spPr>
          <a:xfrm>
            <a:off x="7587258" y="2370892"/>
            <a:ext cx="6292096" cy="693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Captures trends in volatile TQQQ, reducing noise from short-term fluctuations.</a:t>
            </a:r>
            <a:endParaRPr b="0" i="0" sz="1700" u="none" cap="none" strike="noStrike"/>
          </a:p>
        </p:txBody>
      </p:sp>
      <p:pic>
        <p:nvPicPr>
          <p:cNvPr descr="preencoded.png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7258" y="3308390"/>
            <a:ext cx="6292096" cy="4305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793790" y="1441609"/>
            <a:ext cx="980134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Historical Performance (2020-2024)</a:t>
            </a:r>
            <a:endParaRPr b="0" i="0" sz="4450" u="none" cap="none" strike="noStrike"/>
          </a:p>
        </p:txBody>
      </p:sp>
      <p:sp>
        <p:nvSpPr>
          <p:cNvPr id="96" name="Google Shape;96;p14"/>
          <p:cNvSpPr/>
          <p:nvPr/>
        </p:nvSpPr>
        <p:spPr>
          <a:xfrm>
            <a:off x="793790" y="2717363"/>
            <a:ext cx="3048000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11</a:t>
            </a:r>
            <a:endParaRPr b="0" i="0" sz="585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900113" y="374915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Trades</a:t>
            </a:r>
            <a:endParaRPr b="0" i="0" sz="2200" u="none" cap="none" strike="noStrike"/>
          </a:p>
        </p:txBody>
      </p:sp>
      <p:sp>
        <p:nvSpPr>
          <p:cNvPr id="98" name="Google Shape;98;p14"/>
          <p:cNvSpPr/>
          <p:nvPr/>
        </p:nvSpPr>
        <p:spPr>
          <a:xfrm>
            <a:off x="4125278" y="271736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46.22%</a:t>
            </a:r>
            <a:endParaRPr b="0" i="0" sz="5850" u="none" cap="none" strike="noStrike"/>
          </a:p>
        </p:txBody>
      </p:sp>
      <p:sp>
        <p:nvSpPr>
          <p:cNvPr id="99" name="Google Shape;99;p14"/>
          <p:cNvSpPr/>
          <p:nvPr/>
        </p:nvSpPr>
        <p:spPr>
          <a:xfrm>
            <a:off x="4231719" y="374915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Strategy Return</a:t>
            </a:r>
            <a:endParaRPr b="0" i="0" sz="2200" u="none" cap="none" strike="noStrike"/>
          </a:p>
        </p:txBody>
      </p:sp>
      <p:sp>
        <p:nvSpPr>
          <p:cNvPr id="100" name="Google Shape;100;p14"/>
          <p:cNvSpPr/>
          <p:nvPr/>
        </p:nvSpPr>
        <p:spPr>
          <a:xfrm>
            <a:off x="7456884" y="271736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492.81%</a:t>
            </a:r>
            <a:endParaRPr b="0" i="0" sz="585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7545943" y="3749159"/>
            <a:ext cx="287000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Buy-and-Hold Return</a:t>
            </a:r>
            <a:endParaRPr b="0" i="0" sz="2200" u="none" cap="none" strike="noStrike"/>
          </a:p>
        </p:txBody>
      </p:sp>
      <p:sp>
        <p:nvSpPr>
          <p:cNvPr id="102" name="Google Shape;102;p14"/>
          <p:cNvSpPr/>
          <p:nvPr/>
        </p:nvSpPr>
        <p:spPr>
          <a:xfrm>
            <a:off x="10788491" y="271736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0.41</a:t>
            </a:r>
            <a:endParaRPr b="0" i="0" sz="585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10806112" y="3749159"/>
            <a:ext cx="301287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Strategy Sharpe Ratio</a:t>
            </a:r>
            <a:endParaRPr b="0" i="0" sz="220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2459474" y="478381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0.88</a:t>
            </a:r>
            <a:endParaRPr b="0" i="0" sz="58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2565916" y="58156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B&amp;H Sharpe Ratio</a:t>
            </a:r>
            <a:endParaRPr b="0" i="0" sz="220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5791081" y="478381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34.96%</a:t>
            </a:r>
            <a:endParaRPr b="0" i="0" sz="5850" u="none" cap="none" strike="noStrike"/>
          </a:p>
        </p:txBody>
      </p:sp>
      <p:sp>
        <p:nvSpPr>
          <p:cNvPr id="107" name="Google Shape;107;p14"/>
          <p:cNvSpPr/>
          <p:nvPr/>
        </p:nvSpPr>
        <p:spPr>
          <a:xfrm>
            <a:off x="5897523" y="58156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Winning Trades</a:t>
            </a:r>
            <a:endParaRPr b="0" i="0" sz="220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9122688" y="478381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-76.82%</a:t>
            </a:r>
            <a:endParaRPr b="0" i="0" sz="5850" u="none" cap="none" strike="noStrike"/>
          </a:p>
        </p:txBody>
      </p:sp>
      <p:sp>
        <p:nvSpPr>
          <p:cNvPr id="109" name="Google Shape;109;p14"/>
          <p:cNvSpPr/>
          <p:nvPr/>
        </p:nvSpPr>
        <p:spPr>
          <a:xfrm>
            <a:off x="9229130" y="58156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Max Drawdown</a:t>
            </a:r>
            <a:endParaRPr b="0" i="0" sz="2200" u="none" cap="none" strike="noStrike"/>
          </a:p>
        </p:txBody>
      </p:sp>
      <p:sp>
        <p:nvSpPr>
          <p:cNvPr id="110" name="Google Shape;110;p14"/>
          <p:cNvSpPr/>
          <p:nvPr/>
        </p:nvSpPr>
        <p:spPr>
          <a:xfrm>
            <a:off x="793790" y="642508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Strategy underperformed buy-and-hold in absolute return but aimed for risk control.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/>
          <p:nvPr/>
        </p:nvSpPr>
        <p:spPr>
          <a:xfrm>
            <a:off x="793790" y="1954530"/>
            <a:ext cx="921627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Bootstrap Simulation: AR(1) Model</a:t>
            </a:r>
            <a:endParaRPr b="0" i="0" sz="4450" u="none" cap="none" strike="noStrike"/>
          </a:p>
        </p:txBody>
      </p:sp>
      <p:sp>
        <p:nvSpPr>
          <p:cNvPr id="117" name="Google Shape;117;p15"/>
          <p:cNvSpPr/>
          <p:nvPr/>
        </p:nvSpPr>
        <p:spPr>
          <a:xfrm>
            <a:off x="793790" y="32302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Modeling Returns</a:t>
            </a:r>
            <a:endParaRPr b="0" i="0" sz="220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793790" y="3871674"/>
            <a:ext cx="6244709" cy="393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b="0" i="0" sz="2000" u="none" cap="none" strike="noStrike"/>
          </a:p>
        </p:txBody>
      </p:sp>
      <p:pic>
        <p:nvPicPr>
          <p:cNvPr descr="preencoded.png" id="119" name="Google Shape;11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871674"/>
            <a:ext cx="6244709" cy="39326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793790" y="455199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Parameters estimated from historical TQQQ returns.</a:t>
            </a:r>
            <a:endParaRPr b="0" i="0" sz="17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7599521" y="3230285"/>
            <a:ext cx="337470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Simulation &amp; Application</a:t>
            </a:r>
            <a:endParaRPr b="0" i="0" sz="220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7599521" y="381142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100 synthetic return series generated, converted to price paths, and strategy applied.</a:t>
            </a:r>
            <a:endParaRPr b="0" i="0" sz="1750" u="none" cap="none" strike="noStrike"/>
          </a:p>
        </p:txBody>
      </p:sp>
      <p:sp>
        <p:nvSpPr>
          <p:cNvPr id="123" name="Google Shape;123;p15"/>
          <p:cNvSpPr/>
          <p:nvPr/>
        </p:nvSpPr>
        <p:spPr>
          <a:xfrm>
            <a:off x="7599521" y="47640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Assumptions</a:t>
            </a:r>
            <a:endParaRPr b="0" i="0" sz="220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7599521" y="5345192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AR(1) model captures autocorrelation; residuals are normally distributed.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/>
          <p:nvPr/>
        </p:nvSpPr>
        <p:spPr>
          <a:xfrm>
            <a:off x="793790" y="1087160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Bootstrap Performance (Average of 100 Simulations)</a:t>
            </a:r>
            <a:endParaRPr b="0" i="0" sz="445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793790" y="3071693"/>
            <a:ext cx="3048000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12.22</a:t>
            </a:r>
            <a:endParaRPr b="0" i="0" sz="585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900113" y="410348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Trades</a:t>
            </a:r>
            <a:endParaRPr b="0" i="0" sz="22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4125278" y="307169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565.09%</a:t>
            </a:r>
            <a:endParaRPr b="0" i="0" sz="585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4231719" y="410348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Strategy Return</a:t>
            </a:r>
            <a:endParaRPr b="0" i="0" sz="2200" u="none" cap="none" strike="noStrike"/>
          </a:p>
        </p:txBody>
      </p:sp>
      <p:sp>
        <p:nvSpPr>
          <p:cNvPr id="135" name="Google Shape;135;p16"/>
          <p:cNvSpPr/>
          <p:nvPr/>
        </p:nvSpPr>
        <p:spPr>
          <a:xfrm>
            <a:off x="7456884" y="307169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1973.12%</a:t>
            </a:r>
            <a:endParaRPr b="0" i="0" sz="5850" u="none" cap="none" strike="noStrike"/>
          </a:p>
        </p:txBody>
      </p:sp>
      <p:sp>
        <p:nvSpPr>
          <p:cNvPr id="136" name="Google Shape;136;p16"/>
          <p:cNvSpPr/>
          <p:nvPr/>
        </p:nvSpPr>
        <p:spPr>
          <a:xfrm>
            <a:off x="7563326" y="410348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B&amp;H Return</a:t>
            </a:r>
            <a:endParaRPr b="0" i="0" sz="220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10788491" y="3071693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0.78</a:t>
            </a:r>
            <a:endParaRPr b="0" i="0" sz="585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10876717" y="4103489"/>
            <a:ext cx="28716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Strategy Sharpe</a:t>
            </a:r>
            <a:endParaRPr b="0" i="0" sz="220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2459474" y="513814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1.01</a:t>
            </a:r>
            <a:endParaRPr b="0" i="0" sz="58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2565916" y="61699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B&amp;H Sharpe</a:t>
            </a:r>
            <a:endParaRPr b="0" i="0" sz="2200" u="none" cap="none" strike="noStrike"/>
          </a:p>
        </p:txBody>
      </p:sp>
      <p:sp>
        <p:nvSpPr>
          <p:cNvPr id="141" name="Google Shape;141;p16"/>
          <p:cNvSpPr/>
          <p:nvPr/>
        </p:nvSpPr>
        <p:spPr>
          <a:xfrm>
            <a:off x="5791081" y="513814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31.72%</a:t>
            </a:r>
            <a:endParaRPr b="0" i="0" sz="58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5897523" y="61699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Win %</a:t>
            </a:r>
            <a:endParaRPr b="0" i="0" sz="220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9122688" y="5138142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5850"/>
              <a:buFont typeface="Bricolage Grotesque"/>
              <a:buNone/>
            </a:pPr>
            <a:r>
              <a:rPr b="0" i="0" lang="en-US" sz="58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-57.37%</a:t>
            </a:r>
            <a:endParaRPr b="0" i="0" sz="5850" u="none" cap="none" strike="noStrike"/>
          </a:p>
        </p:txBody>
      </p:sp>
      <p:sp>
        <p:nvSpPr>
          <p:cNvPr id="144" name="Google Shape;144;p16"/>
          <p:cNvSpPr/>
          <p:nvPr/>
        </p:nvSpPr>
        <p:spPr>
          <a:xfrm>
            <a:off x="9229130" y="61699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Avg. Max Drawdown</a:t>
            </a:r>
            <a:endParaRPr b="0" i="0" sz="2200" u="none" cap="none" strike="noStrike"/>
          </a:p>
        </p:txBody>
      </p:sp>
      <p:sp>
        <p:nvSpPr>
          <p:cNvPr id="145" name="Google Shape;145;p16"/>
          <p:cNvSpPr/>
          <p:nvPr/>
        </p:nvSpPr>
        <p:spPr>
          <a:xfrm>
            <a:off x="793790" y="677941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Strategy shows positive average returns with a wide range of outcomes and right-skewed distribution.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>
            <a:off x="793790" y="1122640"/>
            <a:ext cx="881705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Profit/Loss Distribution Analysis</a:t>
            </a:r>
            <a:endParaRPr b="0" i="0" sz="4450" u="none" cap="none" strike="noStrike"/>
          </a:p>
        </p:txBody>
      </p:sp>
      <p:sp>
        <p:nvSpPr>
          <p:cNvPr id="152" name="Google Shape;152;p17"/>
          <p:cNvSpPr/>
          <p:nvPr/>
        </p:nvSpPr>
        <p:spPr>
          <a:xfrm>
            <a:off x="793790" y="23983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Histogram Plot</a:t>
            </a:r>
            <a:endParaRPr b="0" i="0" sz="2200" u="none" cap="none" strike="noStrike"/>
          </a:p>
        </p:txBody>
      </p:sp>
      <p:sp>
        <p:nvSpPr>
          <p:cNvPr id="153" name="Google Shape;153;p17"/>
          <p:cNvSpPr/>
          <p:nvPr/>
        </p:nvSpPr>
        <p:spPr>
          <a:xfrm>
            <a:off x="793790" y="297953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Bootstrapped returns are right-skewed with heavier tails, not well-fit by normal distribution.</a:t>
            </a:r>
            <a:endParaRPr b="0" i="0" sz="1750" u="none" cap="none" strike="noStrike"/>
          </a:p>
        </p:txBody>
      </p:sp>
      <p:sp>
        <p:nvSpPr>
          <p:cNvPr id="154" name="Google Shape;154;p17"/>
          <p:cNvSpPr/>
          <p:nvPr/>
        </p:nvSpPr>
        <p:spPr>
          <a:xfrm>
            <a:off x="793790" y="393215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Statistical Testing</a:t>
            </a:r>
            <a:endParaRPr b="0" i="0" sz="2200" u="none" cap="none" strike="noStrike"/>
          </a:p>
        </p:txBody>
      </p:sp>
      <p:sp>
        <p:nvSpPr>
          <p:cNvPr id="155" name="Google Shape;155;p17"/>
          <p:cNvSpPr/>
          <p:nvPr/>
        </p:nvSpPr>
        <p:spPr>
          <a:xfrm>
            <a:off x="793790" y="4513302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T-test (t-stat ~5.57, p-value &lt; 0.0001) confirms statistically significant positive mean total return.</a:t>
            </a:r>
            <a:endParaRPr b="0" i="0" sz="1750" u="none" cap="none" strike="noStrike"/>
          </a:p>
        </p:txBody>
      </p:sp>
      <p:pic>
        <p:nvPicPr>
          <p:cNvPr descr="preencoded.png" id="156" name="Google Shape;15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9521" y="2426732"/>
            <a:ext cx="6244709" cy="4424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2" name="Google Shape;16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/>
          <p:nvPr/>
        </p:nvSpPr>
        <p:spPr>
          <a:xfrm>
            <a:off x="6280190" y="1428869"/>
            <a:ext cx="712803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4450"/>
              <a:buFont typeface="Bricolage Grotesque"/>
              <a:buNone/>
            </a:pPr>
            <a:r>
              <a:rPr b="0" i="0" lang="en-US" sz="445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Conclusion &amp; Future Work</a:t>
            </a:r>
            <a:endParaRPr b="0" i="0" sz="445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6280190" y="2477810"/>
            <a:ext cx="3664744" cy="2410897"/>
          </a:xfrm>
          <a:prstGeom prst="roundRect">
            <a:avLst>
              <a:gd fmla="val 3952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Strategy Viability</a:t>
            </a:r>
            <a:endParaRPr b="0" i="0" sz="2200" u="none" cap="none" strike="noStrike"/>
          </a:p>
        </p:txBody>
      </p:sp>
      <p:sp>
        <p:nvSpPr>
          <p:cNvPr id="166" name="Google Shape;166;p18"/>
          <p:cNvSpPr/>
          <p:nvPr/>
        </p:nvSpPr>
        <p:spPr>
          <a:xfrm>
            <a:off x="6514624" y="3202662"/>
            <a:ext cx="319587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Moderately positive historical performance; bootstrap suggests higher average returns with similar risk.</a:t>
            </a:r>
            <a:endParaRPr b="0" i="0" sz="1750" u="none" cap="none" strike="noStrike"/>
          </a:p>
        </p:txBody>
      </p:sp>
      <p:sp>
        <p:nvSpPr>
          <p:cNvPr id="167" name="Google Shape;167;p18"/>
          <p:cNvSpPr/>
          <p:nvPr/>
        </p:nvSpPr>
        <p:spPr>
          <a:xfrm>
            <a:off x="10171748" y="2477810"/>
            <a:ext cx="3664863" cy="2410897"/>
          </a:xfrm>
          <a:prstGeom prst="roundRect">
            <a:avLst>
              <a:gd fmla="val 3952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10406182" y="27122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Risk Management</a:t>
            </a:r>
            <a:endParaRPr b="0" i="0" sz="2200" u="none" cap="none" strike="noStrike"/>
          </a:p>
        </p:txBody>
      </p:sp>
      <p:sp>
        <p:nvSpPr>
          <p:cNvPr id="169" name="Google Shape;169;p18"/>
          <p:cNvSpPr/>
          <p:nvPr/>
        </p:nvSpPr>
        <p:spPr>
          <a:xfrm>
            <a:off x="10406182" y="3202662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Right-skewed P/L with fat tails indicates potential for gains but also significant drawdowns.</a:t>
            </a:r>
            <a:endParaRPr b="0" i="0" sz="175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FFFFFF"/>
          </a:solidFill>
          <a:ln cap="flat" cmpd="sng" w="9525">
            <a:solidFill>
              <a:srgbClr val="F8EC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6514624" y="5349954"/>
            <a:ext cx="301430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2200"/>
              <a:buFont typeface="Bricolage Grotesque"/>
              <a:buNone/>
            </a:pPr>
            <a:r>
              <a:rPr b="0" i="0" lang="en-US" sz="2200" u="none" cap="none" strike="noStrike">
                <a:solidFill>
                  <a:srgbClr val="2C2926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Future Enhancements</a:t>
            </a:r>
            <a:endParaRPr b="0" i="0" sz="2200" u="none" cap="none" strike="noStrike"/>
          </a:p>
        </p:txBody>
      </p:sp>
      <p:sp>
        <p:nvSpPr>
          <p:cNvPr id="172" name="Google Shape;172;p18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C2926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C2926"/>
                </a:solidFill>
                <a:latin typeface="Inter"/>
                <a:ea typeface="Inter"/>
                <a:cs typeface="Inter"/>
                <a:sym typeface="Inter"/>
              </a:rPr>
              <a:t>Explore alternative MA windows, add indicators, or implement dynamic risk controls.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